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  <p:sldMasterId id="2147484505" r:id="rId2"/>
    <p:sldMasterId id="2147484484" r:id="rId3"/>
    <p:sldMasterId id="2147484513" r:id="rId4"/>
    <p:sldMasterId id="2147483877" r:id="rId5"/>
    <p:sldMasterId id="2147484511" r:id="rId6"/>
    <p:sldMasterId id="2147484516" r:id="rId7"/>
  </p:sldMasterIdLst>
  <p:notesMasterIdLst>
    <p:notesMasterId r:id="rId27"/>
  </p:notesMasterIdLst>
  <p:handoutMasterIdLst>
    <p:handoutMasterId r:id="rId28"/>
  </p:handoutMasterIdLst>
  <p:sldIdLst>
    <p:sldId id="400" r:id="rId8"/>
    <p:sldId id="336" r:id="rId9"/>
    <p:sldId id="309" r:id="rId10"/>
    <p:sldId id="358" r:id="rId11"/>
    <p:sldId id="371" r:id="rId12"/>
    <p:sldId id="386" r:id="rId13"/>
    <p:sldId id="402" r:id="rId14"/>
    <p:sldId id="403" r:id="rId15"/>
    <p:sldId id="399" r:id="rId16"/>
    <p:sldId id="364" r:id="rId17"/>
    <p:sldId id="385" r:id="rId18"/>
    <p:sldId id="374" r:id="rId19"/>
    <p:sldId id="397" r:id="rId20"/>
    <p:sldId id="389" r:id="rId21"/>
    <p:sldId id="404" r:id="rId22"/>
    <p:sldId id="405" r:id="rId23"/>
    <p:sldId id="361" r:id="rId24"/>
    <p:sldId id="394" r:id="rId25"/>
    <p:sldId id="406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2">
          <p15:clr>
            <a:srgbClr val="A4A3A4"/>
          </p15:clr>
        </p15:guide>
        <p15:guide id="2" orient="horz" pos="1318">
          <p15:clr>
            <a:srgbClr val="A4A3A4"/>
          </p15:clr>
        </p15:guide>
        <p15:guide id="3" orient="horz" pos="2940">
          <p15:clr>
            <a:srgbClr val="A4A3A4"/>
          </p15:clr>
        </p15:guide>
        <p15:guide id="4" pos="340">
          <p15:clr>
            <a:srgbClr val="A4A3A4"/>
          </p15:clr>
        </p15:guide>
        <p15:guide id="5" pos="3015">
          <p15:clr>
            <a:srgbClr val="A4A3A4"/>
          </p15:clr>
        </p15:guide>
        <p15:guide id="6" pos="4834">
          <p15:clr>
            <a:srgbClr val="A4A3A4"/>
          </p15:clr>
        </p15:guide>
        <p15:guide id="7" pos="2745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Vieira" initials="EV" lastIdx="7" clrIdx="0">
    <p:extLst>
      <p:ext uri="{19B8F6BF-5375-455C-9EA6-DF929625EA0E}">
        <p15:presenceInfo xmlns:p15="http://schemas.microsoft.com/office/powerpoint/2012/main" userId="S-1-5-21-677060688-3193822051-2302317701-15912" providerId="AD"/>
      </p:ext>
    </p:extLst>
  </p:cmAuthor>
  <p:cmAuthor id="2" name="Rodrigo Moreira" initials="RM" lastIdx="2" clrIdx="1">
    <p:extLst>
      <p:ext uri="{19B8F6BF-5375-455C-9EA6-DF929625EA0E}">
        <p15:presenceInfo xmlns:p15="http://schemas.microsoft.com/office/powerpoint/2012/main" userId="Rodrigo Morei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791F"/>
    <a:srgbClr val="00315E"/>
    <a:srgbClr val="FFDD00"/>
    <a:srgbClr val="00652D"/>
    <a:srgbClr val="00AEE6"/>
    <a:srgbClr val="62BB46"/>
    <a:srgbClr val="FFCC00"/>
    <a:srgbClr val="EAF73F"/>
    <a:srgbClr val="004B88"/>
    <a:srgbClr val="006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94280" autoAdjust="0"/>
  </p:normalViewPr>
  <p:slideViewPr>
    <p:cSldViewPr snapToGrid="0" snapToObjects="1">
      <p:cViewPr varScale="1">
        <p:scale>
          <a:sx n="98" d="100"/>
          <a:sy n="98" d="100"/>
        </p:scale>
        <p:origin x="546" y="84"/>
      </p:cViewPr>
      <p:guideLst>
        <p:guide orient="horz" pos="2892"/>
        <p:guide orient="horz" pos="1318"/>
        <p:guide orient="horz" pos="2940"/>
        <p:guide pos="340"/>
        <p:guide pos="3015"/>
        <p:guide pos="4834"/>
        <p:guide pos="274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1562D14-8D0B-41F9-89E2-0FDB5BD71333}" type="datetime1">
              <a:rPr lang="pt-BR" altLang="pt-BR"/>
              <a:pPr/>
              <a:t>12/09/2017</a:t>
            </a:fld>
            <a:endParaRPr lang="pt-BR" altLang="pt-BR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90EF49E-E7DC-42BA-A8BE-7A4B412A29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6276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08641A4-537D-4E41-A219-C661C222953A}" type="datetime1">
              <a:rPr lang="en-US" altLang="pt-BR"/>
              <a:pPr/>
              <a:t>9/12/2017</a:t>
            </a:fld>
            <a:endParaRPr lang="en-US" alt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3DEDC2-A658-49C9-91B2-760C06658CF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11193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Publicação</a:t>
            </a:r>
            <a:r>
              <a:rPr lang="pt-BR" baseline="0" dirty="0"/>
              <a:t> Protegendo Refugiados no Brasil e no Mundo – Pág. 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EDC2-A658-49C9-91B2-760C06658CFD}" type="slidenum">
              <a:rPr lang="en-US" altLang="pt-BR" smtClean="0"/>
              <a:pPr/>
              <a:t>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01626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Foto retirada do site </a:t>
            </a:r>
            <a:r>
              <a:rPr lang="pt-BR" dirty="0" err="1"/>
              <a:t>pixabay</a:t>
            </a:r>
            <a:r>
              <a:rPr lang="pt-BR" dirty="0"/>
              <a:t> – imagens</a:t>
            </a:r>
            <a:r>
              <a:rPr lang="pt-BR" baseline="0" dirty="0"/>
              <a:t> gratuitas</a:t>
            </a:r>
            <a:endParaRPr lang="pt-BR" dirty="0"/>
          </a:p>
          <a:p>
            <a:r>
              <a:rPr lang="pt-BR" dirty="0"/>
              <a:t>https://pixabay.com/pt/ajuda-humanit%C3%A1ria-%C3%A1gua-bebida-939723/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EDC2-A658-49C9-91B2-760C06658CFD}" type="slidenum">
              <a:rPr lang="en-US" altLang="pt-BR" smtClean="0"/>
              <a:pPr/>
              <a:t>4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68949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Foto retirada do site </a:t>
            </a:r>
            <a:r>
              <a:rPr lang="pt-BR" dirty="0" err="1"/>
              <a:t>pixabay</a:t>
            </a:r>
            <a:r>
              <a:rPr lang="pt-BR" dirty="0"/>
              <a:t> – imagens</a:t>
            </a:r>
            <a:r>
              <a:rPr lang="pt-BR" baseline="0" dirty="0"/>
              <a:t> gratuitas</a:t>
            </a:r>
            <a:endParaRPr lang="pt-BR" dirty="0"/>
          </a:p>
          <a:p>
            <a:r>
              <a:rPr lang="pt-BR" dirty="0"/>
              <a:t>https://pixabay.com/pt/lista-conselho-dire%C3%A7%C3%A3o-pr%C3%B3xima-1161965/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EDC2-A658-49C9-91B2-760C06658CFD}" type="slidenum">
              <a:rPr lang="en-US" altLang="pt-BR" smtClean="0"/>
              <a:pPr/>
              <a:t>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5814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Foto retirada do site </a:t>
            </a:r>
            <a:r>
              <a:rPr lang="pt-BR" dirty="0" err="1"/>
              <a:t>pixabay</a:t>
            </a:r>
            <a:r>
              <a:rPr lang="pt-BR" dirty="0"/>
              <a:t> – imagens</a:t>
            </a:r>
            <a:r>
              <a:rPr lang="pt-BR" baseline="0" dirty="0"/>
              <a:t> gratuitas</a:t>
            </a:r>
            <a:endParaRPr lang="pt-BR" dirty="0"/>
          </a:p>
          <a:p>
            <a:r>
              <a:rPr lang="pt-BR" dirty="0"/>
              <a:t>https://pixabay.com/pt/fam%C3%ADlia-rua-mulher-crian%C3%A7as-1227834/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EDC2-A658-49C9-91B2-760C06658CFD}" type="slidenum">
              <a:rPr lang="en-US" altLang="pt-BR" smtClean="0"/>
              <a:pPr/>
              <a:t>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85722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EDC2-A658-49C9-91B2-760C06658CFD}" type="slidenum">
              <a:rPr lang="en-US" altLang="pt-BR" smtClean="0">
                <a:solidFill>
                  <a:prstClr val="black"/>
                </a:solidFill>
              </a:rPr>
              <a:pPr/>
              <a:t>9</a:t>
            </a:fld>
            <a:endParaRPr lang="en-US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0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EDC2-A658-49C9-91B2-760C06658CFD}" type="slidenum">
              <a:rPr lang="en-US" altLang="pt-BR" smtClean="0"/>
              <a:pPr/>
              <a:t>10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9904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Foto retirada do site </a:t>
            </a:r>
            <a:r>
              <a:rPr lang="pt-BR" dirty="0" err="1"/>
              <a:t>pixabay</a:t>
            </a:r>
            <a:r>
              <a:rPr lang="pt-BR" dirty="0"/>
              <a:t> – imagens</a:t>
            </a:r>
            <a:r>
              <a:rPr lang="pt-BR" baseline="0" dirty="0"/>
              <a:t> gratuitas</a:t>
            </a:r>
            <a:endParaRPr lang="pt-BR" dirty="0"/>
          </a:p>
          <a:p>
            <a:r>
              <a:rPr lang="pt-BR" dirty="0"/>
              <a:t>https://pixabay.com/pt/terra-globo-prote%C3%A7%C3%A3o-planeta-1013746/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EDC2-A658-49C9-91B2-760C06658CFD}" type="slidenum">
              <a:rPr lang="en-US" altLang="pt-BR" smtClean="0"/>
              <a:pPr/>
              <a:t>11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35857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DEDC2-A658-49C9-91B2-760C06658CFD}" type="slidenum">
              <a:rPr lang="en-US" altLang="pt-BR" smtClean="0"/>
              <a:pPr/>
              <a:t>12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5411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24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9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17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85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8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32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31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25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6C6951B-3B5D-40DE-ADB2-A3220B294EC5}" type="datetimeFigureOut">
              <a:rPr lang="pt-BR" smtClean="0"/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2E67485-6168-4755-8DE6-96549E894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22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33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6C6951B-3B5D-40DE-ADB2-A3220B294EC5}" type="datetimeFigureOut">
              <a:rPr lang="pt-BR" smtClean="0"/>
              <a:t>12/09/2017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2E67485-6168-4755-8DE6-96549E894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38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DO_PPT_EDU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985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242" y="2631620"/>
            <a:ext cx="2995229" cy="21145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DO_PG_PPT_EDU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4636"/>
            <a:ext cx="9144000" cy="1578864"/>
          </a:xfrm>
          <a:prstGeom prst="rect">
            <a:avLst/>
          </a:prstGeom>
        </p:spPr>
      </p:pic>
      <p:sp>
        <p:nvSpPr>
          <p:cNvPr id="4" name="Isosceles Triangle 3">
            <a:hlinkClick r:id="" action="ppaction://hlinkshowjump?jump=previousslide"/>
          </p:cNvPr>
          <p:cNvSpPr/>
          <p:nvPr userDrawn="1"/>
        </p:nvSpPr>
        <p:spPr>
          <a:xfrm rot="16200000">
            <a:off x="206929" y="4803138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" action="ppaction://hlinkshowjump?jump=nextslide"/>
          </p:cNvPr>
          <p:cNvSpPr/>
          <p:nvPr userDrawn="1"/>
        </p:nvSpPr>
        <p:spPr>
          <a:xfrm rot="5400000" flipH="1">
            <a:off x="493031" y="4803137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15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BRE_PPT_EDU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0711" cy="5143500"/>
          </a:xfrm>
          <a:prstGeom prst="rect">
            <a:avLst/>
          </a:prstGeom>
        </p:spPr>
      </p:pic>
      <p:sp>
        <p:nvSpPr>
          <p:cNvPr id="12" name="Isosceles Triangle 11">
            <a:hlinkClick r:id="" action="ppaction://hlinkshowjump?jump=previousslide"/>
          </p:cNvPr>
          <p:cNvSpPr/>
          <p:nvPr userDrawn="1"/>
        </p:nvSpPr>
        <p:spPr>
          <a:xfrm rot="16200000">
            <a:off x="206929" y="4803138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" action="ppaction://hlinkshowjump?jump=nextslide"/>
          </p:cNvPr>
          <p:cNvSpPr/>
          <p:nvPr userDrawn="1"/>
        </p:nvSpPr>
        <p:spPr>
          <a:xfrm rot="5400000" flipH="1">
            <a:off x="493031" y="4803137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RE_ALT_PPT_EDU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2" y="0"/>
            <a:ext cx="9148172" cy="6086584"/>
          </a:xfrm>
          <a:prstGeom prst="rect">
            <a:avLst/>
          </a:prstGeom>
        </p:spPr>
      </p:pic>
      <p:sp>
        <p:nvSpPr>
          <p:cNvPr id="12" name="Isosceles Triangle 11">
            <a:hlinkClick r:id="" action="ppaction://hlinkshowjump?jump=previousslide"/>
          </p:cNvPr>
          <p:cNvSpPr/>
          <p:nvPr userDrawn="1"/>
        </p:nvSpPr>
        <p:spPr>
          <a:xfrm rot="16200000">
            <a:off x="206929" y="4803138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" action="ppaction://hlinkshowjump?jump=nextslide"/>
          </p:cNvPr>
          <p:cNvSpPr/>
          <p:nvPr userDrawn="1"/>
        </p:nvSpPr>
        <p:spPr>
          <a:xfrm rot="5400000" flipH="1">
            <a:off x="493031" y="4803137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2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hlinkClick r:id="" action="ppaction://hlinkshowjump?jump=previousslide"/>
          </p:cNvPr>
          <p:cNvSpPr/>
          <p:nvPr userDrawn="1"/>
        </p:nvSpPr>
        <p:spPr>
          <a:xfrm rot="16200000">
            <a:off x="206929" y="4803138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" action="ppaction://hlinkshowjump?jump=nextslide"/>
          </p:cNvPr>
          <p:cNvSpPr/>
          <p:nvPr userDrawn="1"/>
        </p:nvSpPr>
        <p:spPr>
          <a:xfrm rot="5400000" flipH="1">
            <a:off x="493031" y="4803137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9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hlinkClick r:id="" action="ppaction://hlinkshowjump?jump=previousslide"/>
          </p:cNvPr>
          <p:cNvSpPr/>
          <p:nvPr userDrawn="1"/>
        </p:nvSpPr>
        <p:spPr>
          <a:xfrm rot="16200000">
            <a:off x="206929" y="4803138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" action="ppaction://hlinkshowjump?jump=nextslide"/>
          </p:cNvPr>
          <p:cNvSpPr/>
          <p:nvPr userDrawn="1"/>
        </p:nvSpPr>
        <p:spPr>
          <a:xfrm rot="5400000" flipH="1">
            <a:off x="493031" y="4803137"/>
            <a:ext cx="176673" cy="15230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7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20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UNDO_PPT_EDU_J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0711" cy="5143500"/>
          </a:xfrm>
          <a:prstGeom prst="rect">
            <a:avLst/>
          </a:prstGeom>
        </p:spPr>
      </p:pic>
      <p:sp>
        <p:nvSpPr>
          <p:cNvPr id="6" name="Isosceles Triangle 6">
            <a:hlinkClick r:id="" action="ppaction://hlinkshowjump?jump=previousslide"/>
          </p:cNvPr>
          <p:cNvSpPr/>
          <p:nvPr/>
        </p:nvSpPr>
        <p:spPr>
          <a:xfrm rot="16200000">
            <a:off x="640672" y="4811119"/>
            <a:ext cx="176673" cy="152304"/>
          </a:xfrm>
          <a:prstGeom prst="triangle">
            <a:avLst/>
          </a:prstGeom>
          <a:solidFill>
            <a:srgbClr val="FFDD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Isosceles Triangle 7">
            <a:hlinkClick r:id="" action="ppaction://hlinkshowjump?jump=nextslide"/>
          </p:cNvPr>
          <p:cNvSpPr/>
          <p:nvPr/>
        </p:nvSpPr>
        <p:spPr>
          <a:xfrm rot="5400000" flipH="1">
            <a:off x="926774" y="4811118"/>
            <a:ext cx="176673" cy="152304"/>
          </a:xfrm>
          <a:prstGeom prst="triangle">
            <a:avLst/>
          </a:prstGeom>
          <a:solidFill>
            <a:srgbClr val="FFDD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9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7" r:id="rId1"/>
    <p:sldLayoutId id="2147484518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nur.org.br/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ärmavbild 2017-03-13 kl. 16.09.21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80" y="142504"/>
            <a:ext cx="5916512" cy="5000996"/>
          </a:xfrm>
          <a:prstGeom prst="rect">
            <a:avLst/>
          </a:prstGeom>
        </p:spPr>
      </p:pic>
      <p:pic>
        <p:nvPicPr>
          <p:cNvPr id="4" name="Picture 3" descr="PT-UNHCR-visibility-horizontal-Blue-CMYK-v2015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98" y="0"/>
            <a:ext cx="478167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3040083" y="2306422"/>
            <a:ext cx="624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>
                <a:solidFill>
                  <a:srgbClr val="F4791F"/>
                </a:solidFill>
                <a:latin typeface="Trebuchet MS" panose="020B0603020202020204" pitchFamily="34" charset="0"/>
              </a:rPr>
              <a:t>ACNUR significa Alto Comissariado das Nações Unidas para os Refugiados. Tem como missão dar apoio e proteção a refugiados de todo o mundo</a:t>
            </a:r>
            <a:r>
              <a:rPr lang="pt-BR" sz="1600" dirty="0" smtClean="0">
                <a:solidFill>
                  <a:srgbClr val="F4791F"/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6" name="Picture 5" descr="Skärmavbild 2017-03-13 kl. 16.09.21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168" y="0"/>
            <a:ext cx="5966711" cy="5221852"/>
          </a:xfrm>
          <a:prstGeom prst="rect">
            <a:avLst/>
          </a:prstGeom>
        </p:spPr>
      </p:pic>
      <p:pic>
        <p:nvPicPr>
          <p:cNvPr id="7" name="Picture 6" descr="PT-UNHCR-visibility-horizontal-Blue-CMYK-v2015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83" y="238811"/>
            <a:ext cx="478167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375677" y="287220"/>
            <a:ext cx="466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800" b="1" dirty="0">
                <a:solidFill>
                  <a:srgbClr val="F4791F"/>
                </a:solidFill>
                <a:latin typeface="Trebuchet MS" panose="020B0603020202020204" pitchFamily="34" charset="0"/>
              </a:rPr>
              <a:t>Um pouco sobre a história da ACNUR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5619" y="1396656"/>
            <a:ext cx="46520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O Alto Comissariado das Nações Unidas para Refugiados (ACNUR), conhecido como a </a:t>
            </a:r>
            <a:r>
              <a:rPr lang="pt-BR" sz="14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Agência da ONU para Refugiados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, tem o mandato de dirigir e coordenar a ação internacional para proteger e ajudar as pessoas deslocadas em todo o mundo e encontrar soluções duradouras para elas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endParaRPr lang="pt-BR" sz="14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Com objetivos modestos, iniciou seus trabalhos em 1950. Mas já ajudou dezenas de milhões de pessoas e recebeu dois Prêmios Nobel da Paz por seu trabalho humanitário.</a:t>
            </a:r>
          </a:p>
          <a:p>
            <a:pPr>
              <a:spcAft>
                <a:spcPts val="1200"/>
              </a:spcAft>
            </a:pPr>
            <a:endParaRPr lang="pt-BR" sz="1400" dirty="0">
              <a:solidFill>
                <a:srgbClr val="F4791F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8" descr="Skärmavbild 2017-03-13 kl. 16.43.43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81" y="0"/>
            <a:ext cx="4512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6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/>
          <p:cNvGrpSpPr/>
          <p:nvPr/>
        </p:nvGrpSpPr>
        <p:grpSpPr>
          <a:xfrm>
            <a:off x="783685" y="2190587"/>
            <a:ext cx="7379876" cy="2646997"/>
            <a:chOff x="657520" y="523630"/>
            <a:chExt cx="8382209" cy="3006512"/>
          </a:xfrm>
        </p:grpSpPr>
        <p:grpSp>
          <p:nvGrpSpPr>
            <p:cNvPr id="4" name="Agrupar 3"/>
            <p:cNvGrpSpPr/>
            <p:nvPr/>
          </p:nvGrpSpPr>
          <p:grpSpPr>
            <a:xfrm>
              <a:off x="657520" y="523630"/>
              <a:ext cx="8382209" cy="3006512"/>
              <a:chOff x="109120" y="680936"/>
              <a:chExt cx="8382209" cy="3006512"/>
            </a:xfrm>
          </p:grpSpPr>
          <p:pic>
            <p:nvPicPr>
              <p:cNvPr id="3" name="Imagem 2"/>
              <p:cNvPicPr>
                <a:picLocks noChangeAspect="1"/>
              </p:cNvPicPr>
              <p:nvPr/>
            </p:nvPicPr>
            <p:blipFill rotWithShape="1">
              <a:blip r:embed="rId3"/>
              <a:srcRect l="14282" t="15995" r="15231" b="9005"/>
              <a:stretch/>
            </p:blipFill>
            <p:spPr>
              <a:xfrm>
                <a:off x="109120" y="890425"/>
                <a:ext cx="4246147" cy="254016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20" name="Freeform 1"/>
              <p:cNvSpPr>
                <a:spLocks noChangeArrowheads="1"/>
              </p:cNvSpPr>
              <p:nvPr/>
            </p:nvSpPr>
            <p:spPr bwMode="auto">
              <a:xfrm rot="21397455">
                <a:off x="4627912" y="680936"/>
                <a:ext cx="3863417" cy="3006512"/>
              </a:xfrm>
              <a:custGeom>
                <a:avLst/>
                <a:gdLst>
                  <a:gd name="T0" fmla="*/ 2147483647 w 4469"/>
                  <a:gd name="T1" fmla="*/ 2147483647 h 5281"/>
                  <a:gd name="T2" fmla="*/ 2147483647 w 4469"/>
                  <a:gd name="T3" fmla="*/ 2147483647 h 5281"/>
                  <a:gd name="T4" fmla="*/ 2147483647 w 4469"/>
                  <a:gd name="T5" fmla="*/ 2147483647 h 5281"/>
                  <a:gd name="T6" fmla="*/ 2147483647 w 4469"/>
                  <a:gd name="T7" fmla="*/ 2147483647 h 5281"/>
                  <a:gd name="T8" fmla="*/ 2147483647 w 4469"/>
                  <a:gd name="T9" fmla="*/ 2147483647 h 5281"/>
                  <a:gd name="T10" fmla="*/ 2147483647 w 4469"/>
                  <a:gd name="T11" fmla="*/ 2147483647 h 52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69"/>
                  <a:gd name="T19" fmla="*/ 0 h 5281"/>
                  <a:gd name="T20" fmla="*/ 4469 w 4469"/>
                  <a:gd name="T21" fmla="*/ 5281 h 52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69" h="5281">
                    <a:moveTo>
                      <a:pt x="4187" y="1813"/>
                    </a:moveTo>
                    <a:lnTo>
                      <a:pt x="4187" y="1813"/>
                    </a:lnTo>
                    <a:cubicBezTo>
                      <a:pt x="3906" y="531"/>
                      <a:pt x="2188" y="0"/>
                      <a:pt x="1282" y="188"/>
                    </a:cubicBezTo>
                    <a:cubicBezTo>
                      <a:pt x="0" y="469"/>
                      <a:pt x="31" y="2094"/>
                      <a:pt x="313" y="3343"/>
                    </a:cubicBezTo>
                    <a:cubicBezTo>
                      <a:pt x="532" y="4468"/>
                      <a:pt x="1125" y="5280"/>
                      <a:pt x="2125" y="5093"/>
                    </a:cubicBezTo>
                    <a:cubicBezTo>
                      <a:pt x="3343" y="4812"/>
                      <a:pt x="4468" y="3093"/>
                      <a:pt x="4187" y="1813"/>
                    </a:cubicBezTo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27" name="Agrupar 26"/>
            <p:cNvGrpSpPr/>
            <p:nvPr/>
          </p:nvGrpSpPr>
          <p:grpSpPr>
            <a:xfrm>
              <a:off x="3990223" y="1053746"/>
              <a:ext cx="1808921" cy="1152940"/>
              <a:chOff x="4084983" y="1103243"/>
              <a:chExt cx="1808921" cy="1152940"/>
            </a:xfrm>
          </p:grpSpPr>
          <p:cxnSp>
            <p:nvCxnSpPr>
              <p:cNvPr id="7" name="Conector reto 6"/>
              <p:cNvCxnSpPr/>
              <p:nvPr/>
            </p:nvCxnSpPr>
            <p:spPr>
              <a:xfrm flipV="1">
                <a:off x="4084983" y="1103243"/>
                <a:ext cx="1808921" cy="3"/>
              </a:xfrm>
              <a:prstGeom prst="line">
                <a:avLst/>
              </a:prstGeom>
              <a:ln>
                <a:solidFill>
                  <a:srgbClr val="F4791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/>
              <p:cNvCxnSpPr/>
              <p:nvPr/>
            </p:nvCxnSpPr>
            <p:spPr>
              <a:xfrm>
                <a:off x="4084983" y="2256183"/>
                <a:ext cx="1761051" cy="0"/>
              </a:xfrm>
              <a:prstGeom prst="line">
                <a:avLst/>
              </a:prstGeom>
              <a:ln>
                <a:solidFill>
                  <a:srgbClr val="F4791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/>
              <p:nvPr/>
            </p:nvCxnSpPr>
            <p:spPr>
              <a:xfrm flipV="1">
                <a:off x="4084983" y="1103243"/>
                <a:ext cx="0" cy="1152940"/>
              </a:xfrm>
              <a:prstGeom prst="line">
                <a:avLst/>
              </a:prstGeom>
              <a:ln>
                <a:solidFill>
                  <a:srgbClr val="F4791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CaixaDeTexto 15"/>
          <p:cNvSpPr txBox="1"/>
          <p:nvPr/>
        </p:nvSpPr>
        <p:spPr>
          <a:xfrm>
            <a:off x="538310" y="433829"/>
            <a:ext cx="8067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Todos os anos, ao redor do mundo, milhões de refugiados e um número ainda maior de pessoas deslocadas dentro de seus próprios países, são forçados a abandonar tudo pra sobreviver</a:t>
            </a:r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. </a:t>
            </a:r>
            <a:b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</a:br>
            <a:r>
              <a:rPr lang="pt-BR" sz="1400" dirty="0" smtClean="0">
                <a:solidFill>
                  <a:srgbClr val="F4791F"/>
                </a:solidFill>
                <a:latin typeface="Trebuchet MS" panose="020B0603020202020204" pitchFamily="34" charset="0"/>
              </a:rPr>
              <a:t>A </a:t>
            </a:r>
            <a:r>
              <a:rPr lang="pt-BR" sz="1400" dirty="0">
                <a:solidFill>
                  <a:srgbClr val="F4791F"/>
                </a:solidFill>
                <a:latin typeface="Trebuchet MS" panose="020B0603020202020204" pitchFamily="34" charset="0"/>
              </a:rPr>
              <a:t>proteção de refugiados e das populações deslocadas por guerras, conflitos e perseguições é a principal missão do ACNUR, que busca soluções adequadas e duradouras para estas populações.</a:t>
            </a:r>
          </a:p>
        </p:txBody>
      </p:sp>
    </p:spTree>
    <p:extLst>
      <p:ext uri="{BB962C8B-B14F-4D97-AF65-F5344CB8AC3E}">
        <p14:creationId xmlns:p14="http://schemas.microsoft.com/office/powerpoint/2010/main" val="3720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P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46" y="1264512"/>
            <a:ext cx="862534" cy="8625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0247" y="955923"/>
            <a:ext cx="35373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Saiba mais</a:t>
            </a: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...</a:t>
            </a:r>
          </a:p>
          <a:p>
            <a:endParaRPr lang="pt-BR" sz="2000" b="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Quer saber mais sobre a ACNUR e seu propósito?</a:t>
            </a:r>
          </a:p>
          <a:p>
            <a:r>
              <a:rPr lang="pt-BR" sz="2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Por meio do site você conhecerá Estatuto dos Refugiados – ACNUR e identificará as ações previstas para auxílio aos refugiados.</a:t>
            </a:r>
          </a:p>
          <a:p>
            <a:r>
              <a:rPr lang="pt-BR" dirty="0" smtClean="0">
                <a:hlinkClick r:id="rId3"/>
              </a:rPr>
              <a:t>www.acnur.org.br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67" y="0"/>
            <a:ext cx="47791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/>
          <p:cNvSpPr>
            <a:spLocks noChangeArrowheads="1"/>
          </p:cNvSpPr>
          <p:nvPr/>
        </p:nvSpPr>
        <p:spPr bwMode="auto">
          <a:xfrm rot="16200000" flipH="1">
            <a:off x="3493607" y="-244285"/>
            <a:ext cx="4508839" cy="6266731"/>
          </a:xfrm>
          <a:custGeom>
            <a:avLst/>
            <a:gdLst>
              <a:gd name="T0" fmla="*/ 4187 w 4469"/>
              <a:gd name="T1" fmla="*/ 1813 h 5281"/>
              <a:gd name="T2" fmla="*/ 4187 w 4469"/>
              <a:gd name="T3" fmla="*/ 1813 h 5281"/>
              <a:gd name="T4" fmla="*/ 1282 w 4469"/>
              <a:gd name="T5" fmla="*/ 188 h 5281"/>
              <a:gd name="T6" fmla="*/ 313 w 4469"/>
              <a:gd name="T7" fmla="*/ 3343 h 5281"/>
              <a:gd name="T8" fmla="*/ 2125 w 4469"/>
              <a:gd name="T9" fmla="*/ 5093 h 5281"/>
              <a:gd name="T10" fmla="*/ 4187 w 4469"/>
              <a:gd name="T11" fmla="*/ 1813 h 5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69" h="5281">
                <a:moveTo>
                  <a:pt x="4187" y="1813"/>
                </a:moveTo>
                <a:lnTo>
                  <a:pt x="4187" y="1813"/>
                </a:lnTo>
                <a:cubicBezTo>
                  <a:pt x="3906" y="531"/>
                  <a:pt x="2188" y="0"/>
                  <a:pt x="1282" y="188"/>
                </a:cubicBezTo>
                <a:cubicBezTo>
                  <a:pt x="0" y="469"/>
                  <a:pt x="31" y="2094"/>
                  <a:pt x="313" y="3343"/>
                </a:cubicBezTo>
                <a:cubicBezTo>
                  <a:pt x="532" y="4468"/>
                  <a:pt x="1125" y="5280"/>
                  <a:pt x="2125" y="5093"/>
                </a:cubicBezTo>
                <a:cubicBezTo>
                  <a:pt x="3343" y="4812"/>
                  <a:pt x="4468" y="3093"/>
                  <a:pt x="4187" y="1813"/>
                </a:cubicBezTo>
              </a:path>
            </a:pathLst>
          </a:custGeom>
          <a:solidFill>
            <a:srgbClr val="F4791F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CaixaDeTexto 15"/>
          <p:cNvSpPr txBox="1"/>
          <p:nvPr/>
        </p:nvSpPr>
        <p:spPr>
          <a:xfrm>
            <a:off x="3247712" y="1515356"/>
            <a:ext cx="522256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 </a:t>
            </a: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crescimento de refugiados no mundo é uma situação preocupante. E não pense que isso só afeta a Europa. O Brasil também está nessa, contribuindo para auxiliá-los.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Pra saber um pouco mais sobre o aumento dos refugiados, é só acessar</a:t>
            </a:r>
            <a:r>
              <a:rPr lang="pt-BR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 www.acnur.org/t3/portugues/recursos/estatisticas</a:t>
            </a: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/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E quanto ao Brasil, conheça a Cartilha para Refugiados acessando</a:t>
            </a:r>
            <a:r>
              <a:rPr lang="pt-BR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 http</a:t>
            </a:r>
            <a:r>
              <a:rPr lang="pt-B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://goo.gl/7vNehj</a:t>
            </a:r>
          </a:p>
        </p:txBody>
      </p:sp>
      <p:pic>
        <p:nvPicPr>
          <p:cNvPr id="2" name="Picture 1" descr="alv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1" y="1515356"/>
            <a:ext cx="995725" cy="814684"/>
          </a:xfrm>
          <a:prstGeom prst="rect">
            <a:avLst/>
          </a:prstGeom>
        </p:spPr>
      </p:pic>
      <p:pic>
        <p:nvPicPr>
          <p:cNvPr id="7" name="Picture 6" descr="Skärmavbild 2017-03-13 kl. 16.09.21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06" y="352701"/>
            <a:ext cx="5006514" cy="47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4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90" y="4532907"/>
            <a:ext cx="1560981" cy="5970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63" y="0"/>
            <a:ext cx="5122531" cy="50961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409" y="320572"/>
            <a:ext cx="3546662" cy="994172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accent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Refugiados no Brasil</a:t>
            </a:r>
            <a:endParaRPr lang="en-US" sz="2800" dirty="0">
              <a:solidFill>
                <a:schemeClr val="accent6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137" y="1272960"/>
            <a:ext cx="3539588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10 mil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pessoas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80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nacionalidades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9006" y="292831"/>
            <a:ext cx="8223788" cy="994172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accent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 integração Local como solução duradoura</a:t>
            </a:r>
            <a:endParaRPr lang="pt-BR" sz="1500" b="1" dirty="0">
              <a:solidFill>
                <a:schemeClr val="accent6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2901" y="4643972"/>
            <a:ext cx="6858000" cy="432504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99" t="28566" r="58643" b="10171"/>
          <a:stretch/>
        </p:blipFill>
        <p:spPr>
          <a:xfrm>
            <a:off x="2593463" y="1103676"/>
            <a:ext cx="2865249" cy="3756548"/>
          </a:xfrm>
          <a:prstGeom prst="rect">
            <a:avLst/>
          </a:prstGeom>
        </p:spPr>
      </p:pic>
      <p:pic>
        <p:nvPicPr>
          <p:cNvPr id="8" name="Picture 7" descr="Skärmavbild 2017-03-13 kl. 16.43.43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80" y="-246401"/>
            <a:ext cx="4094251" cy="53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5"/>
          <p:cNvSpPr txBox="1"/>
          <p:nvPr/>
        </p:nvSpPr>
        <p:spPr>
          <a:xfrm>
            <a:off x="3479470" y="296605"/>
            <a:ext cx="474716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Estar em outro país, em uma cultura diferente, significa ter que se adaptar às diferenças de convívio. No entanto, muitas vezes esta convivência tem consequências ruins: a violência xenófoba.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rgbClr val="F4791F"/>
                </a:solidFill>
                <a:latin typeface="Trebuchet MS" panose="020B0603020202020204" pitchFamily="34" charset="0"/>
              </a:rPr>
              <a:t>Xenofobia é a desconfiança, o medo e até mesmo a antipatia por pessoas estranhas, algo muito comum vivido com aquelas vindas de fora, de outros países</a:t>
            </a:r>
            <a:r>
              <a:rPr lang="pt-BR" sz="1400" dirty="0" smtClean="0">
                <a:solidFill>
                  <a:srgbClr val="F4791F"/>
                </a:solidFill>
                <a:latin typeface="Trebuchet MS" panose="020B0603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1400" dirty="0">
              <a:solidFill>
                <a:srgbClr val="F4791F"/>
              </a:solidFill>
              <a:latin typeface="Trebuchet MS" panose="020B0603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1400" dirty="0" smtClean="0">
              <a:solidFill>
                <a:srgbClr val="F4791F"/>
              </a:solidFill>
              <a:latin typeface="Trebuchet MS" panose="020B0603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Melhor</a:t>
            </a:r>
            <a:r>
              <a:rPr lang="en-US" sz="20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resposta</a:t>
            </a:r>
            <a:r>
              <a:rPr lang="en-US" sz="20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: INFORMAÇÃO</a:t>
            </a:r>
            <a:endParaRPr lang="pt-BR" sz="20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3" y="37233"/>
            <a:ext cx="3020610" cy="3950298"/>
          </a:xfrm>
          <a:prstGeom prst="rect">
            <a:avLst/>
          </a:prstGeom>
        </p:spPr>
      </p:pic>
      <p:pic>
        <p:nvPicPr>
          <p:cNvPr id="1026" name="Picture 2" descr="Resultado de imagem para INFORMA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65" y="2203614"/>
            <a:ext cx="1700391" cy="14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/>
          <p:cNvSpPr>
            <a:spLocks noChangeArrowheads="1"/>
          </p:cNvSpPr>
          <p:nvPr/>
        </p:nvSpPr>
        <p:spPr bwMode="auto">
          <a:xfrm rot="5400000" flipH="1" flipV="1">
            <a:off x="2178872" y="-708089"/>
            <a:ext cx="4506675" cy="6349784"/>
          </a:xfrm>
          <a:custGeom>
            <a:avLst/>
            <a:gdLst>
              <a:gd name="T0" fmla="*/ 4187 w 4469"/>
              <a:gd name="T1" fmla="*/ 1813 h 5281"/>
              <a:gd name="T2" fmla="*/ 4187 w 4469"/>
              <a:gd name="T3" fmla="*/ 1813 h 5281"/>
              <a:gd name="T4" fmla="*/ 1282 w 4469"/>
              <a:gd name="T5" fmla="*/ 188 h 5281"/>
              <a:gd name="T6" fmla="*/ 313 w 4469"/>
              <a:gd name="T7" fmla="*/ 3343 h 5281"/>
              <a:gd name="T8" fmla="*/ 2125 w 4469"/>
              <a:gd name="T9" fmla="*/ 5093 h 5281"/>
              <a:gd name="T10" fmla="*/ 4187 w 4469"/>
              <a:gd name="T11" fmla="*/ 1813 h 5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69" h="5281">
                <a:moveTo>
                  <a:pt x="4187" y="1813"/>
                </a:moveTo>
                <a:lnTo>
                  <a:pt x="4187" y="1813"/>
                </a:lnTo>
                <a:cubicBezTo>
                  <a:pt x="3906" y="531"/>
                  <a:pt x="2188" y="0"/>
                  <a:pt x="1282" y="188"/>
                </a:cubicBezTo>
                <a:cubicBezTo>
                  <a:pt x="0" y="469"/>
                  <a:pt x="31" y="2094"/>
                  <a:pt x="313" y="3343"/>
                </a:cubicBezTo>
                <a:cubicBezTo>
                  <a:pt x="532" y="4468"/>
                  <a:pt x="1125" y="5280"/>
                  <a:pt x="2125" y="5093"/>
                </a:cubicBezTo>
                <a:cubicBezTo>
                  <a:pt x="3343" y="4812"/>
                  <a:pt x="4468" y="3093"/>
                  <a:pt x="4187" y="1813"/>
                </a:cubicBezTo>
              </a:path>
            </a:pathLst>
          </a:custGeom>
          <a:solidFill>
            <a:srgbClr val="00AEE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CaixaDeTexto 15"/>
          <p:cNvSpPr txBox="1"/>
          <p:nvPr/>
        </p:nvSpPr>
        <p:spPr>
          <a:xfrm>
            <a:off x="2326566" y="977097"/>
            <a:ext cx="433331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Relembrando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bg1"/>
                </a:solidFill>
                <a:latin typeface="Trebuchet MS" panose="020B0603020202020204" pitchFamily="34" charset="0"/>
              </a:rPr>
              <a:t>Refugiados são pessoas que são </a:t>
            </a:r>
            <a:r>
              <a:rPr lang="pt-BR" sz="13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obrigadas </a:t>
            </a:r>
            <a:r>
              <a:rPr lang="pt-BR" sz="1300" dirty="0">
                <a:solidFill>
                  <a:schemeClr val="bg1"/>
                </a:solidFill>
                <a:latin typeface="Trebuchet MS" panose="020B0603020202020204" pitchFamily="34" charset="0"/>
              </a:rPr>
              <a:t>a </a:t>
            </a:r>
            <a:r>
              <a:rPr lang="pt-BR" sz="13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viver </a:t>
            </a:r>
            <a:r>
              <a:rPr lang="pt-BR" sz="1300" dirty="0">
                <a:solidFill>
                  <a:schemeClr val="bg1"/>
                </a:solidFill>
                <a:latin typeface="Trebuchet MS" panose="020B0603020202020204" pitchFamily="34" charset="0"/>
              </a:rPr>
              <a:t>fora do seu país.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bg1"/>
                </a:solidFill>
                <a:latin typeface="Trebuchet MS" panose="020B0603020202020204" pitchFamily="34" charset="0"/>
              </a:rPr>
              <a:t>O esporte tem a missão de promover a paz.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bg1"/>
                </a:solidFill>
                <a:latin typeface="Trebuchet MS" panose="020B0603020202020204" pitchFamily="34" charset="0"/>
              </a:rPr>
              <a:t>ACNUR, Alto Comissariado das Nações Unidas para os Refugiados, oferece proteção a refugiados de todo o mundo.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bg1"/>
                </a:solidFill>
                <a:latin typeface="Trebuchet MS" panose="020B0603020202020204" pitchFamily="34" charset="0"/>
              </a:rPr>
              <a:t>O refugiados não podem ou não querem voltar para seus países de origem, já os imigrantes entram em um país com o objetivo de residir ou </a:t>
            </a:r>
            <a:r>
              <a:rPr lang="pt-BR" sz="13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trabalhar e podem voltar para seus países de origem.</a:t>
            </a:r>
            <a:endParaRPr lang="pt-BR" sz="13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chemeClr val="bg1"/>
                </a:solidFill>
                <a:latin typeface="Trebuchet MS" panose="020B0603020202020204" pitchFamily="34" charset="0"/>
              </a:rPr>
              <a:t>Mais de 60 milhões de pessoas no mundo foram forçadas a abandonar seus países.</a:t>
            </a:r>
          </a:p>
        </p:txBody>
      </p:sp>
      <p:pic>
        <p:nvPicPr>
          <p:cNvPr id="7" name="Picture 6" descr="Skärmavbild 2017-03-13 kl. 16.43.43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10" y="-246401"/>
            <a:ext cx="4094251" cy="5389901"/>
          </a:xfrm>
          <a:prstGeom prst="rect">
            <a:avLst/>
          </a:prstGeom>
        </p:spPr>
      </p:pic>
      <p:pic>
        <p:nvPicPr>
          <p:cNvPr id="10" name="Picture 9" descr="Skärmavbild 2017-03-13 kl. 16.09.21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276" y="375847"/>
            <a:ext cx="5145237" cy="4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42" y="0"/>
            <a:ext cx="4880759" cy="5140143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 bwMode="auto">
          <a:xfrm>
            <a:off x="-237506" y="315901"/>
            <a:ext cx="4765431" cy="96835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6000" b="1" dirty="0">
                <a:solidFill>
                  <a:schemeClr val="accent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Obrigada!</a:t>
            </a:r>
            <a:r>
              <a:rPr lang="en-US" sz="6000" dirty="0">
                <a:solidFill>
                  <a:schemeClr val="bg2"/>
                </a:solidFill>
              </a:rPr>
              <a:t/>
            </a:r>
            <a:br>
              <a:rPr lang="en-US" sz="6000" dirty="0">
                <a:solidFill>
                  <a:schemeClr val="bg2"/>
                </a:solidFill>
              </a:rPr>
            </a:br>
            <a:r>
              <a:rPr lang="en-US" sz="6000" dirty="0" smtClean="0">
                <a:solidFill>
                  <a:schemeClr val="bg2"/>
                </a:solidFill>
              </a:rPr>
              <a:t/>
            </a:r>
            <a:br>
              <a:rPr lang="en-US" sz="6000" dirty="0" smtClean="0">
                <a:solidFill>
                  <a:schemeClr val="bg2"/>
                </a:solidFill>
              </a:rPr>
            </a:b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Isabela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Mazão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-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mazao@unhcr.org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Chefe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do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Escritório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do ACNUR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São Paulo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accent2"/>
                </a:solidFill>
                <a:latin typeface="Trebuchet MS" panose="020B0603020202020204" pitchFamily="34" charset="0"/>
              </a:rPr>
              <a:t/>
            </a:r>
            <a:br>
              <a:rPr lang="en-US" sz="1800" dirty="0">
                <a:solidFill>
                  <a:schemeClr val="accent2"/>
                </a:solidFill>
                <a:latin typeface="Trebuchet MS" panose="020B0603020202020204" pitchFamily="34" charset="0"/>
              </a:rPr>
            </a:br>
            <a:r>
              <a:rPr lang="en-US" sz="1800" dirty="0">
                <a:solidFill>
                  <a:schemeClr val="accent2"/>
                </a:solidFill>
                <a:latin typeface="Trebuchet MS" panose="020B0603020202020204" pitchFamily="34" charset="0"/>
              </a:rPr>
              <a:t/>
            </a:r>
            <a:br>
              <a:rPr lang="en-US" sz="1800" dirty="0">
                <a:solidFill>
                  <a:schemeClr val="accent2"/>
                </a:solidFill>
                <a:latin typeface="Trebuchet MS" panose="020B0603020202020204" pitchFamily="34" charset="0"/>
              </a:rPr>
            </a:br>
            <a:r>
              <a:rPr lang="en-US" sz="825" dirty="0">
                <a:solidFill>
                  <a:schemeClr val="accent2"/>
                </a:solidFill>
              </a:rPr>
              <a:t/>
            </a:r>
            <a:br>
              <a:rPr lang="en-US" sz="825" dirty="0">
                <a:solidFill>
                  <a:schemeClr val="accent2"/>
                </a:solidFill>
              </a:rPr>
            </a:br>
            <a:endParaRPr lang="pt-BR" sz="825" dirty="0">
              <a:solidFill>
                <a:schemeClr val="accent2"/>
              </a:solidFill>
            </a:endParaRPr>
          </a:p>
        </p:txBody>
      </p:sp>
      <p:pic>
        <p:nvPicPr>
          <p:cNvPr id="7" name="Picture 6" descr="PT-UNHCR-visibility-horizontal-Blue-CMYK-v2015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2226"/>
            <a:ext cx="2530764" cy="9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9008" t="22223" r="54867" b="29803"/>
          <a:stretch/>
        </p:blipFill>
        <p:spPr>
          <a:xfrm>
            <a:off x="-9652" y="-217488"/>
            <a:ext cx="4397463" cy="7010401"/>
          </a:xfrm>
          <a:prstGeom prst="rect">
            <a:avLst/>
          </a:prstGeom>
        </p:spPr>
      </p:pic>
      <p:sp>
        <p:nvSpPr>
          <p:cNvPr id="5" name="Forma livre 9"/>
          <p:cNvSpPr/>
          <p:nvPr/>
        </p:nvSpPr>
        <p:spPr>
          <a:xfrm>
            <a:off x="3483142" y="-217488"/>
            <a:ext cx="6143625" cy="7010401"/>
          </a:xfrm>
          <a:custGeom>
            <a:avLst/>
            <a:gdLst>
              <a:gd name="connsiteX0" fmla="*/ 6992471 w 7010400"/>
              <a:gd name="connsiteY0" fmla="*/ 17930 h 6920753"/>
              <a:gd name="connsiteX1" fmla="*/ 7010400 w 7010400"/>
              <a:gd name="connsiteY1" fmla="*/ 6920753 h 6920753"/>
              <a:gd name="connsiteX2" fmla="*/ 2223247 w 7010400"/>
              <a:gd name="connsiteY2" fmla="*/ 6920753 h 6920753"/>
              <a:gd name="connsiteX3" fmla="*/ 0 w 7010400"/>
              <a:gd name="connsiteY3" fmla="*/ 2761130 h 6920753"/>
              <a:gd name="connsiteX4" fmla="*/ 1129553 w 7010400"/>
              <a:gd name="connsiteY4" fmla="*/ 0 h 6920753"/>
              <a:gd name="connsiteX5" fmla="*/ 6992471 w 7010400"/>
              <a:gd name="connsiteY5" fmla="*/ 17930 h 6920753"/>
              <a:gd name="connsiteX0" fmla="*/ 6992471 w 7010400"/>
              <a:gd name="connsiteY0" fmla="*/ 0 h 6902823"/>
              <a:gd name="connsiteX1" fmla="*/ 7010400 w 7010400"/>
              <a:gd name="connsiteY1" fmla="*/ 6902823 h 6902823"/>
              <a:gd name="connsiteX2" fmla="*/ 2223247 w 7010400"/>
              <a:gd name="connsiteY2" fmla="*/ 6902823 h 6902823"/>
              <a:gd name="connsiteX3" fmla="*/ 0 w 7010400"/>
              <a:gd name="connsiteY3" fmla="*/ 2743200 h 6902823"/>
              <a:gd name="connsiteX4" fmla="*/ 1060541 w 7010400"/>
              <a:gd name="connsiteY4" fmla="*/ 145972 h 6902823"/>
              <a:gd name="connsiteX5" fmla="*/ 6992471 w 7010400"/>
              <a:gd name="connsiteY5" fmla="*/ 0 h 6902823"/>
              <a:gd name="connsiteX0" fmla="*/ 6992471 w 7010400"/>
              <a:gd name="connsiteY0" fmla="*/ 95567 h 6756851"/>
              <a:gd name="connsiteX1" fmla="*/ 7010400 w 7010400"/>
              <a:gd name="connsiteY1" fmla="*/ 6756851 h 6756851"/>
              <a:gd name="connsiteX2" fmla="*/ 2223247 w 7010400"/>
              <a:gd name="connsiteY2" fmla="*/ 6756851 h 6756851"/>
              <a:gd name="connsiteX3" fmla="*/ 0 w 7010400"/>
              <a:gd name="connsiteY3" fmla="*/ 2597228 h 6756851"/>
              <a:gd name="connsiteX4" fmla="*/ 1060541 w 7010400"/>
              <a:gd name="connsiteY4" fmla="*/ 0 h 6756851"/>
              <a:gd name="connsiteX5" fmla="*/ 6992471 w 7010400"/>
              <a:gd name="connsiteY5" fmla="*/ 95567 h 6756851"/>
              <a:gd name="connsiteX0" fmla="*/ 6983845 w 7010400"/>
              <a:gd name="connsiteY0" fmla="*/ 0 h 6859692"/>
              <a:gd name="connsiteX1" fmla="*/ 7010400 w 7010400"/>
              <a:gd name="connsiteY1" fmla="*/ 6859692 h 6859692"/>
              <a:gd name="connsiteX2" fmla="*/ 2223247 w 7010400"/>
              <a:gd name="connsiteY2" fmla="*/ 6859692 h 6859692"/>
              <a:gd name="connsiteX3" fmla="*/ 0 w 7010400"/>
              <a:gd name="connsiteY3" fmla="*/ 2700069 h 6859692"/>
              <a:gd name="connsiteX4" fmla="*/ 1060541 w 7010400"/>
              <a:gd name="connsiteY4" fmla="*/ 102841 h 6859692"/>
              <a:gd name="connsiteX5" fmla="*/ 6983845 w 7010400"/>
              <a:gd name="connsiteY5" fmla="*/ 0 h 6859692"/>
              <a:gd name="connsiteX0" fmla="*/ 6983845 w 7010400"/>
              <a:gd name="connsiteY0" fmla="*/ 676 h 6860368"/>
              <a:gd name="connsiteX1" fmla="*/ 7010400 w 7010400"/>
              <a:gd name="connsiteY1" fmla="*/ 6860368 h 6860368"/>
              <a:gd name="connsiteX2" fmla="*/ 2223247 w 7010400"/>
              <a:gd name="connsiteY2" fmla="*/ 6860368 h 6860368"/>
              <a:gd name="connsiteX3" fmla="*/ 0 w 7010400"/>
              <a:gd name="connsiteY3" fmla="*/ 2700745 h 6860368"/>
              <a:gd name="connsiteX4" fmla="*/ 1077794 w 7010400"/>
              <a:gd name="connsiteY4" fmla="*/ 0 h 6860368"/>
              <a:gd name="connsiteX5" fmla="*/ 6983845 w 7010400"/>
              <a:gd name="connsiteY5" fmla="*/ 676 h 6860368"/>
              <a:gd name="connsiteX0" fmla="*/ 7018350 w 7044905"/>
              <a:gd name="connsiteY0" fmla="*/ 676 h 6860368"/>
              <a:gd name="connsiteX1" fmla="*/ 7044905 w 7044905"/>
              <a:gd name="connsiteY1" fmla="*/ 6860368 h 6860368"/>
              <a:gd name="connsiteX2" fmla="*/ 2257752 w 7044905"/>
              <a:gd name="connsiteY2" fmla="*/ 6860368 h 6860368"/>
              <a:gd name="connsiteX3" fmla="*/ 0 w 7044905"/>
              <a:gd name="connsiteY3" fmla="*/ 2700745 h 6860368"/>
              <a:gd name="connsiteX4" fmla="*/ 1112299 w 7044905"/>
              <a:gd name="connsiteY4" fmla="*/ 0 h 6860368"/>
              <a:gd name="connsiteX5" fmla="*/ 7018350 w 7044905"/>
              <a:gd name="connsiteY5" fmla="*/ 676 h 6860368"/>
              <a:gd name="connsiteX0" fmla="*/ 7018350 w 7044905"/>
              <a:gd name="connsiteY0" fmla="*/ 676 h 6860368"/>
              <a:gd name="connsiteX1" fmla="*/ 7044905 w 7044905"/>
              <a:gd name="connsiteY1" fmla="*/ 6860368 h 6860368"/>
              <a:gd name="connsiteX2" fmla="*/ 2257752 w 7044905"/>
              <a:gd name="connsiteY2" fmla="*/ 6860368 h 6860368"/>
              <a:gd name="connsiteX3" fmla="*/ 0 w 7044905"/>
              <a:gd name="connsiteY3" fmla="*/ 2700745 h 6860368"/>
              <a:gd name="connsiteX4" fmla="*/ 1112299 w 7044905"/>
              <a:gd name="connsiteY4" fmla="*/ 0 h 6860368"/>
              <a:gd name="connsiteX5" fmla="*/ 7018350 w 7044905"/>
              <a:gd name="connsiteY5" fmla="*/ 676 h 6860368"/>
              <a:gd name="connsiteX0" fmla="*/ 7018350 w 7044905"/>
              <a:gd name="connsiteY0" fmla="*/ 676 h 6860368"/>
              <a:gd name="connsiteX1" fmla="*/ 7044905 w 7044905"/>
              <a:gd name="connsiteY1" fmla="*/ 6860368 h 6860368"/>
              <a:gd name="connsiteX2" fmla="*/ 2257752 w 7044905"/>
              <a:gd name="connsiteY2" fmla="*/ 6860368 h 6860368"/>
              <a:gd name="connsiteX3" fmla="*/ 0 w 7044905"/>
              <a:gd name="connsiteY3" fmla="*/ 2700745 h 6860368"/>
              <a:gd name="connsiteX4" fmla="*/ 1112299 w 7044905"/>
              <a:gd name="connsiteY4" fmla="*/ 0 h 6860368"/>
              <a:gd name="connsiteX5" fmla="*/ 7018350 w 7044905"/>
              <a:gd name="connsiteY5" fmla="*/ 676 h 6860368"/>
              <a:gd name="connsiteX0" fmla="*/ 7020038 w 7046593"/>
              <a:gd name="connsiteY0" fmla="*/ 676 h 6860368"/>
              <a:gd name="connsiteX1" fmla="*/ 7046593 w 7046593"/>
              <a:gd name="connsiteY1" fmla="*/ 6860368 h 6860368"/>
              <a:gd name="connsiteX2" fmla="*/ 2259440 w 7046593"/>
              <a:gd name="connsiteY2" fmla="*/ 6860368 h 6860368"/>
              <a:gd name="connsiteX3" fmla="*/ 1688 w 7046593"/>
              <a:gd name="connsiteY3" fmla="*/ 2700745 h 6860368"/>
              <a:gd name="connsiteX4" fmla="*/ 1113987 w 7046593"/>
              <a:gd name="connsiteY4" fmla="*/ 0 h 6860368"/>
              <a:gd name="connsiteX5" fmla="*/ 7020038 w 7046593"/>
              <a:gd name="connsiteY5" fmla="*/ 676 h 6860368"/>
              <a:gd name="connsiteX0" fmla="*/ 7023263 w 7049818"/>
              <a:gd name="connsiteY0" fmla="*/ 676 h 6860368"/>
              <a:gd name="connsiteX1" fmla="*/ 7049818 w 7049818"/>
              <a:gd name="connsiteY1" fmla="*/ 6860368 h 6860368"/>
              <a:gd name="connsiteX2" fmla="*/ 2262665 w 7049818"/>
              <a:gd name="connsiteY2" fmla="*/ 6860368 h 6860368"/>
              <a:gd name="connsiteX3" fmla="*/ 4913 w 7049818"/>
              <a:gd name="connsiteY3" fmla="*/ 2700745 h 6860368"/>
              <a:gd name="connsiteX4" fmla="*/ 1117212 w 7049818"/>
              <a:gd name="connsiteY4" fmla="*/ 0 h 6860368"/>
              <a:gd name="connsiteX5" fmla="*/ 7023263 w 7049818"/>
              <a:gd name="connsiteY5" fmla="*/ 676 h 6860368"/>
              <a:gd name="connsiteX0" fmla="*/ 7045744 w 7072299"/>
              <a:gd name="connsiteY0" fmla="*/ 676 h 6860368"/>
              <a:gd name="connsiteX1" fmla="*/ 7072299 w 7072299"/>
              <a:gd name="connsiteY1" fmla="*/ 6860368 h 6860368"/>
              <a:gd name="connsiteX2" fmla="*/ 2216135 w 7072299"/>
              <a:gd name="connsiteY2" fmla="*/ 6860368 h 6860368"/>
              <a:gd name="connsiteX3" fmla="*/ 27394 w 7072299"/>
              <a:gd name="connsiteY3" fmla="*/ 2700745 h 6860368"/>
              <a:gd name="connsiteX4" fmla="*/ 1139693 w 7072299"/>
              <a:gd name="connsiteY4" fmla="*/ 0 h 6860368"/>
              <a:gd name="connsiteX5" fmla="*/ 7045744 w 7072299"/>
              <a:gd name="connsiteY5" fmla="*/ 676 h 6860368"/>
              <a:gd name="connsiteX0" fmla="*/ 7045744 w 7072508"/>
              <a:gd name="connsiteY0" fmla="*/ 676 h 6863174"/>
              <a:gd name="connsiteX1" fmla="*/ 7072299 w 7072508"/>
              <a:gd name="connsiteY1" fmla="*/ 6860368 h 6863174"/>
              <a:gd name="connsiteX2" fmla="*/ 2216135 w 7072508"/>
              <a:gd name="connsiteY2" fmla="*/ 6860368 h 6863174"/>
              <a:gd name="connsiteX3" fmla="*/ 27394 w 7072508"/>
              <a:gd name="connsiteY3" fmla="*/ 2700745 h 6863174"/>
              <a:gd name="connsiteX4" fmla="*/ 1139693 w 7072508"/>
              <a:gd name="connsiteY4" fmla="*/ 0 h 6863174"/>
              <a:gd name="connsiteX5" fmla="*/ 7045744 w 7072508"/>
              <a:gd name="connsiteY5" fmla="*/ 676 h 6863174"/>
              <a:gd name="connsiteX0" fmla="*/ 7018357 w 7045121"/>
              <a:gd name="connsiteY0" fmla="*/ 676 h 6863174"/>
              <a:gd name="connsiteX1" fmla="*/ 7044912 w 7045121"/>
              <a:gd name="connsiteY1" fmla="*/ 6860368 h 6863174"/>
              <a:gd name="connsiteX2" fmla="*/ 2188748 w 7045121"/>
              <a:gd name="connsiteY2" fmla="*/ 6860368 h 6863174"/>
              <a:gd name="connsiteX3" fmla="*/ 7 w 7045121"/>
              <a:gd name="connsiteY3" fmla="*/ 2700745 h 6863174"/>
              <a:gd name="connsiteX4" fmla="*/ 1112306 w 7045121"/>
              <a:gd name="connsiteY4" fmla="*/ 0 h 6863174"/>
              <a:gd name="connsiteX5" fmla="*/ 7018357 w 7045121"/>
              <a:gd name="connsiteY5" fmla="*/ 676 h 6863174"/>
              <a:gd name="connsiteX0" fmla="*/ 7026982 w 7053746"/>
              <a:gd name="connsiteY0" fmla="*/ 676 h 6863174"/>
              <a:gd name="connsiteX1" fmla="*/ 7053537 w 7053746"/>
              <a:gd name="connsiteY1" fmla="*/ 6860368 h 6863174"/>
              <a:gd name="connsiteX2" fmla="*/ 2197373 w 7053746"/>
              <a:gd name="connsiteY2" fmla="*/ 6860368 h 6863174"/>
              <a:gd name="connsiteX3" fmla="*/ 6 w 7053746"/>
              <a:gd name="connsiteY3" fmla="*/ 2899152 h 6863174"/>
              <a:gd name="connsiteX4" fmla="*/ 1120931 w 7053746"/>
              <a:gd name="connsiteY4" fmla="*/ 0 h 6863174"/>
              <a:gd name="connsiteX5" fmla="*/ 7026982 w 7053746"/>
              <a:gd name="connsiteY5" fmla="*/ 676 h 6863174"/>
              <a:gd name="connsiteX0" fmla="*/ 7026982 w 7053746"/>
              <a:gd name="connsiteY0" fmla="*/ 676 h 6863174"/>
              <a:gd name="connsiteX1" fmla="*/ 7053537 w 7053746"/>
              <a:gd name="connsiteY1" fmla="*/ 6860368 h 6863174"/>
              <a:gd name="connsiteX2" fmla="*/ 2197373 w 7053746"/>
              <a:gd name="connsiteY2" fmla="*/ 6860368 h 6863174"/>
              <a:gd name="connsiteX3" fmla="*/ 6 w 7053746"/>
              <a:gd name="connsiteY3" fmla="*/ 2899152 h 6863174"/>
              <a:gd name="connsiteX4" fmla="*/ 1120931 w 7053746"/>
              <a:gd name="connsiteY4" fmla="*/ 0 h 6863174"/>
              <a:gd name="connsiteX5" fmla="*/ 7026982 w 7053746"/>
              <a:gd name="connsiteY5" fmla="*/ 676 h 6863174"/>
              <a:gd name="connsiteX0" fmla="*/ 7026982 w 7053746"/>
              <a:gd name="connsiteY0" fmla="*/ 676 h 6863174"/>
              <a:gd name="connsiteX1" fmla="*/ 7053537 w 7053746"/>
              <a:gd name="connsiteY1" fmla="*/ 6860368 h 6863174"/>
              <a:gd name="connsiteX2" fmla="*/ 2197373 w 7053746"/>
              <a:gd name="connsiteY2" fmla="*/ 6860368 h 6863174"/>
              <a:gd name="connsiteX3" fmla="*/ 6 w 7053746"/>
              <a:gd name="connsiteY3" fmla="*/ 2899152 h 6863174"/>
              <a:gd name="connsiteX4" fmla="*/ 1120931 w 7053746"/>
              <a:gd name="connsiteY4" fmla="*/ 0 h 6863174"/>
              <a:gd name="connsiteX5" fmla="*/ 7026982 w 7053746"/>
              <a:gd name="connsiteY5" fmla="*/ 676 h 6863174"/>
              <a:gd name="connsiteX0" fmla="*/ 7026982 w 7053746"/>
              <a:gd name="connsiteY0" fmla="*/ 676 h 6863174"/>
              <a:gd name="connsiteX1" fmla="*/ 7053537 w 7053746"/>
              <a:gd name="connsiteY1" fmla="*/ 6860368 h 6863174"/>
              <a:gd name="connsiteX2" fmla="*/ 2197373 w 7053746"/>
              <a:gd name="connsiteY2" fmla="*/ 6860368 h 6863174"/>
              <a:gd name="connsiteX3" fmla="*/ 6 w 7053746"/>
              <a:gd name="connsiteY3" fmla="*/ 2899152 h 6863174"/>
              <a:gd name="connsiteX4" fmla="*/ 1120931 w 7053746"/>
              <a:gd name="connsiteY4" fmla="*/ 0 h 6863174"/>
              <a:gd name="connsiteX5" fmla="*/ 7026982 w 7053746"/>
              <a:gd name="connsiteY5" fmla="*/ 676 h 686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3746" h="6863174">
                <a:moveTo>
                  <a:pt x="7026982" y="676"/>
                </a:moveTo>
                <a:cubicBezTo>
                  <a:pt x="7032958" y="-149"/>
                  <a:pt x="7056188" y="6854054"/>
                  <a:pt x="7053537" y="6860368"/>
                </a:cubicBezTo>
                <a:cubicBezTo>
                  <a:pt x="7050886" y="6866682"/>
                  <a:pt x="3816094" y="6860368"/>
                  <a:pt x="2197373" y="6860368"/>
                </a:cubicBezTo>
                <a:cubicBezTo>
                  <a:pt x="357861" y="5482453"/>
                  <a:pt x="-1742" y="4051173"/>
                  <a:pt x="6" y="2899152"/>
                </a:cubicBezTo>
                <a:cubicBezTo>
                  <a:pt x="1754" y="1747131"/>
                  <a:pt x="569010" y="857116"/>
                  <a:pt x="1120931" y="0"/>
                </a:cubicBezTo>
                <a:lnTo>
                  <a:pt x="7026982" y="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435678"/>
              </p:ext>
            </p:extLst>
          </p:nvPr>
        </p:nvGraphicFramePr>
        <p:xfrm>
          <a:off x="4603653" y="773212"/>
          <a:ext cx="4540347" cy="1968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6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027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4357">
                <a:tc>
                  <a:txBody>
                    <a:bodyPr/>
                    <a:lstStyle/>
                    <a:p>
                      <a:pPr algn="l">
                        <a:lnSpc>
                          <a:spcPts val="2600"/>
                        </a:lnSpc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Trebuchet MS" charset="0"/>
                        </a:rPr>
                        <a:t>1|</a:t>
                      </a:r>
                      <a:r>
                        <a:rPr lang="en-US" sz="2400" b="0" dirty="0">
                          <a:solidFill>
                            <a:schemeClr val="accent6"/>
                          </a:solidFill>
                          <a:latin typeface="Trebuchet MS" charset="0"/>
                        </a:rPr>
                        <a:t> </a:t>
                      </a:r>
                      <a:endParaRPr lang="en-US" sz="24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215952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b="0" i="0" kern="1200" dirty="0">
                          <a:solidFill>
                            <a:srgbClr val="7F7F7F"/>
                          </a:solidFill>
                          <a:latin typeface="Trebuchet MS"/>
                          <a:ea typeface="+mn-ea"/>
                          <a:cs typeface="Trebuchet MS"/>
                        </a:rPr>
                        <a:t>Entender quem </a:t>
                      </a:r>
                      <a:r>
                        <a:rPr lang="is-IS" sz="1800" b="0" i="0" kern="1200" baseline="0" dirty="0">
                          <a:solidFill>
                            <a:srgbClr val="7F7F7F"/>
                          </a:solidFill>
                          <a:latin typeface="Trebuchet MS"/>
                          <a:ea typeface="+mn-ea"/>
                          <a:cs typeface="Trebuchet MS"/>
                        </a:rPr>
                        <a:t>s</a:t>
                      </a:r>
                      <a:r>
                        <a:rPr lang="is-IS" sz="1800" b="0" i="0" kern="1200" dirty="0">
                          <a:solidFill>
                            <a:srgbClr val="7F7F7F"/>
                          </a:solidFill>
                          <a:latin typeface="Trebuchet MS"/>
                          <a:ea typeface="+mn-ea"/>
                          <a:cs typeface="Trebuchet MS"/>
                        </a:rPr>
                        <a:t>ão os refugiados</a:t>
                      </a:r>
                      <a:endParaRPr lang="en-US" sz="1800" b="0" i="0" dirty="0">
                        <a:solidFill>
                          <a:srgbClr val="7F7F7F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72000" marR="0" marT="0" marB="215952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2895">
                <a:tc>
                  <a:txBody>
                    <a:bodyPr/>
                    <a:lstStyle/>
                    <a:p>
                      <a:pPr algn="l">
                        <a:lnSpc>
                          <a:spcPts val="2600"/>
                        </a:lnSpc>
                      </a:pPr>
                      <a:r>
                        <a:rPr lang="en-US" sz="2400" b="1" baseline="0" dirty="0">
                          <a:solidFill>
                            <a:schemeClr val="accent6"/>
                          </a:solidFill>
                        </a:rPr>
                        <a:t>2 |</a:t>
                      </a:r>
                      <a:r>
                        <a:rPr lang="en-US" sz="2000" b="0" baseline="0" dirty="0">
                          <a:solidFill>
                            <a:schemeClr val="accent6"/>
                          </a:solidFill>
                        </a:rPr>
                        <a:t> </a:t>
                      </a:r>
                      <a:endParaRPr lang="en-US" sz="2000" b="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21595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kern="1200" dirty="0">
                          <a:solidFill>
                            <a:srgbClr val="7F7F7F"/>
                          </a:solidFill>
                          <a:latin typeface="Trebuchet MS"/>
                          <a:ea typeface="+mn-ea"/>
                          <a:cs typeface="+mn-cs"/>
                        </a:rPr>
                        <a:t>Conhecer o ACNUR e a sua história</a:t>
                      </a:r>
                    </a:p>
                  </a:txBody>
                  <a:tcPr marL="72000" marR="0" marT="0" marB="21595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06184493"/>
                  </a:ext>
                </a:extLst>
              </a:tr>
              <a:tr h="355990">
                <a:tc>
                  <a:txBody>
                    <a:bodyPr/>
                    <a:lstStyle/>
                    <a:p>
                      <a:pPr algn="l">
                        <a:lnSpc>
                          <a:spcPts val="2600"/>
                        </a:lnSpc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</a:rPr>
                        <a:t>3</a:t>
                      </a:r>
                      <a:r>
                        <a:rPr lang="en-US" sz="2400" b="1" baseline="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6"/>
                          </a:solidFill>
                        </a:rPr>
                        <a:t>|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 </a:t>
                      </a:r>
                    </a:p>
                  </a:txBody>
                  <a:tcPr marL="0" marR="0" marT="0" marB="21595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kern="1200" dirty="0">
                          <a:solidFill>
                            <a:srgbClr val="7F7F7F"/>
                          </a:solidFill>
                          <a:latin typeface="Trebuchet MS"/>
                          <a:ea typeface="+mn-ea"/>
                          <a:cs typeface="+mn-cs"/>
                        </a:rPr>
                        <a:t>Compreender o panorama mundial dos </a:t>
                      </a:r>
                      <a:r>
                        <a:rPr lang="pt-BR" sz="1800" b="0" i="0" kern="1200" dirty="0" smtClean="0">
                          <a:solidFill>
                            <a:srgbClr val="7F7F7F"/>
                          </a:solidFill>
                          <a:latin typeface="Trebuchet MS"/>
                          <a:ea typeface="+mn-ea"/>
                          <a:cs typeface="+mn-cs"/>
                        </a:rPr>
                        <a:t>refugiados</a:t>
                      </a:r>
                      <a:endParaRPr lang="pt-BR" sz="1800" b="0" i="0" kern="1200" dirty="0">
                        <a:solidFill>
                          <a:srgbClr val="7F7F7F"/>
                        </a:solidFill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72000" marR="0" marT="0" marB="21595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02677825"/>
                  </a:ext>
                </a:extLst>
              </a:tr>
            </a:tbl>
          </a:graphicData>
        </a:graphic>
      </p:graphicFrame>
      <p:pic>
        <p:nvPicPr>
          <p:cNvPr id="6" name="Picture 5" descr="PT-UNHCR-visibility-horizontal-Blue-CMYK-v2015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58" y="3287712"/>
            <a:ext cx="2774315" cy="106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ço Reservado para Conteúdo 2"/>
          <p:cNvSpPr txBox="1">
            <a:spLocks/>
          </p:cNvSpPr>
          <p:nvPr/>
        </p:nvSpPr>
        <p:spPr bwMode="auto">
          <a:xfrm>
            <a:off x="1002785" y="474663"/>
            <a:ext cx="3138488" cy="49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US" altLang="pt-BR" sz="3600" b="1" dirty="0" smtClean="0">
                <a:solidFill>
                  <a:srgbClr val="004B88"/>
                </a:solidFill>
                <a:latin typeface="Trebuchet MS" pitchFamily="34" charset="0"/>
              </a:rPr>
              <a:t>INTRODUÇÃO</a:t>
            </a:r>
            <a:endParaRPr lang="en-US" altLang="pt-BR" sz="3600" b="1" dirty="0">
              <a:solidFill>
                <a:srgbClr val="004B88"/>
              </a:solidFill>
              <a:latin typeface="Trebuchet MS" pitchFamily="34" charset="0"/>
            </a:endParaRPr>
          </a:p>
        </p:txBody>
      </p:sp>
      <p:sp>
        <p:nvSpPr>
          <p:cNvPr id="4" name="CaixaDeTexto 15"/>
          <p:cNvSpPr txBox="1"/>
          <p:nvPr/>
        </p:nvSpPr>
        <p:spPr>
          <a:xfrm>
            <a:off x="914401" y="1095475"/>
            <a:ext cx="502326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Imagine pessoas obrigadas a fugir de seus países, deixando para trás tudo o que construíram ao longo de uma vida, chegando a um local estranho onde nem sempre são bem </a:t>
            </a:r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recebidas? 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Pois essa é a realidade dos refugiados.</a:t>
            </a:r>
          </a:p>
          <a:p>
            <a:pPr algn="just">
              <a:spcAft>
                <a:spcPts val="600"/>
              </a:spcAf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Atualmente, milhares de pessoas têm passado por essa situação, configurando o que chamamos de “crise de refugiados”. Por todos os motivos mencionados acima, é um cenário que exige extrema atenção e cuidado</a:t>
            </a:r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.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 descr="Skärmavbild 2017-03-13 kl. 16.43.43 copy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501" y="-246401"/>
            <a:ext cx="4094251" cy="5389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2"/>
          <p:cNvSpPr txBox="1"/>
          <p:nvPr/>
        </p:nvSpPr>
        <p:spPr>
          <a:xfrm>
            <a:off x="141357" y="135493"/>
            <a:ext cx="3209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Trebuchet MS" pitchFamily="34" charset="0"/>
              </a:rPr>
              <a:t>Aula 2 | </a:t>
            </a:r>
            <a:r>
              <a:rPr lang="pt-BR" sz="1200" dirty="0">
                <a:solidFill>
                  <a:schemeClr val="bg1"/>
                </a:solidFill>
                <a:latin typeface="Trebuchet MS" pitchFamily="34" charset="0"/>
              </a:rPr>
              <a:t>Trégua Olímpica no Contexto Atual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956507" y="774303"/>
            <a:ext cx="42120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>
                <a:solidFill>
                  <a:srgbClr val="F4791F"/>
                </a:solidFill>
                <a:latin typeface="Trebuchet MS" panose="020B0603020202020204" pitchFamily="34" charset="0"/>
              </a:rPr>
              <a:t>Refugiados são pessoas que são obrigadas a viver fora do seu país de origem por causa de perseguições relacionadas à raça, religião, nacionalidade, grupo social ou opinião política. </a:t>
            </a:r>
          </a:p>
          <a:p>
            <a:pPr>
              <a:spcAft>
                <a:spcPts val="600"/>
              </a:spcAf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Também são considerados refugiados aqueles que foram obrigados a deixar seu país por causa de conflitos armados, violência generalizada e violação massiva dos direitos humanos.</a:t>
            </a:r>
          </a:p>
          <a:p>
            <a:pPr>
              <a:spcAft>
                <a:spcPts val="600"/>
              </a:spcAf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São pessoas como a gente, que tiveram que deixar para trás suas casas, empregos, familiares e amigos, para preservar a sua liberdade, a sua segurança e a sua vida. </a:t>
            </a:r>
            <a:endParaRPr lang="pt-BR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 descr="Skärmavbild 2017-03-13 kl. 16.09.21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991" y="244339"/>
            <a:ext cx="5597990" cy="48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2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5"/>
          <p:cNvSpPr txBox="1"/>
          <p:nvPr/>
        </p:nvSpPr>
        <p:spPr>
          <a:xfrm>
            <a:off x="4983626" y="1112568"/>
            <a:ext cx="356204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000" dirty="0">
                <a:solidFill>
                  <a:srgbClr val="F4791F"/>
                </a:solidFill>
                <a:latin typeface="Trebuchet MS" panose="020B0603020202020204" pitchFamily="34" charset="0"/>
              </a:rPr>
              <a:t>Você já se perguntou qual é a diferença entre um refugiado e um imigrante?</a:t>
            </a:r>
          </a:p>
          <a:p>
            <a:pPr algn="just">
              <a:spcAft>
                <a:spcPts val="600"/>
              </a:spcAft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E porque ela é tão significativa?</a:t>
            </a:r>
          </a:p>
        </p:txBody>
      </p:sp>
      <p:sp>
        <p:nvSpPr>
          <p:cNvPr id="8" name="Freeform 1"/>
          <p:cNvSpPr>
            <a:spLocks noChangeArrowheads="1"/>
          </p:cNvSpPr>
          <p:nvPr/>
        </p:nvSpPr>
        <p:spPr bwMode="auto">
          <a:xfrm rot="173274">
            <a:off x="392434" y="1237337"/>
            <a:ext cx="4625823" cy="3455993"/>
          </a:xfrm>
          <a:custGeom>
            <a:avLst/>
            <a:gdLst>
              <a:gd name="T0" fmla="*/ 2147483647 w 4469"/>
              <a:gd name="T1" fmla="*/ 2147483647 h 5281"/>
              <a:gd name="T2" fmla="*/ 2147483647 w 4469"/>
              <a:gd name="T3" fmla="*/ 2147483647 h 5281"/>
              <a:gd name="T4" fmla="*/ 2147483647 w 4469"/>
              <a:gd name="T5" fmla="*/ 2147483647 h 5281"/>
              <a:gd name="T6" fmla="*/ 2147483647 w 4469"/>
              <a:gd name="T7" fmla="*/ 2147483647 h 5281"/>
              <a:gd name="T8" fmla="*/ 2147483647 w 4469"/>
              <a:gd name="T9" fmla="*/ 2147483647 h 5281"/>
              <a:gd name="T10" fmla="*/ 2147483647 w 4469"/>
              <a:gd name="T11" fmla="*/ 2147483647 h 52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69"/>
              <a:gd name="T19" fmla="*/ 0 h 5281"/>
              <a:gd name="T20" fmla="*/ 4469 w 4469"/>
              <a:gd name="T21" fmla="*/ 5281 h 52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69" h="5281">
                <a:moveTo>
                  <a:pt x="4187" y="1813"/>
                </a:moveTo>
                <a:lnTo>
                  <a:pt x="4187" y="1813"/>
                </a:lnTo>
                <a:cubicBezTo>
                  <a:pt x="3906" y="531"/>
                  <a:pt x="2188" y="0"/>
                  <a:pt x="1282" y="188"/>
                </a:cubicBezTo>
                <a:cubicBezTo>
                  <a:pt x="0" y="469"/>
                  <a:pt x="31" y="2094"/>
                  <a:pt x="313" y="3343"/>
                </a:cubicBezTo>
                <a:cubicBezTo>
                  <a:pt x="532" y="4468"/>
                  <a:pt x="1125" y="5280"/>
                  <a:pt x="2125" y="5093"/>
                </a:cubicBezTo>
                <a:cubicBezTo>
                  <a:pt x="3343" y="4812"/>
                  <a:pt x="4468" y="3093"/>
                  <a:pt x="4187" y="181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56542" y="2380558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Refugiados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67704" y="2380558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Imigrantes</a:t>
            </a:r>
          </a:p>
        </p:txBody>
      </p:sp>
    </p:spTree>
    <p:extLst>
      <p:ext uri="{BB962C8B-B14F-4D97-AF65-F5344CB8AC3E}">
        <p14:creationId xmlns:p14="http://schemas.microsoft.com/office/powerpoint/2010/main" val="28188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369888" y="487273"/>
            <a:ext cx="4047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O refugiados </a:t>
            </a:r>
            <a:r>
              <a:rPr lang="pt-BR" sz="1400" dirty="0">
                <a:solidFill>
                  <a:srgbClr val="F4791F"/>
                </a:solidFill>
                <a:latin typeface="Trebuchet MS" panose="020B0603020202020204" pitchFamily="34" charset="0"/>
              </a:rPr>
              <a:t>não podem ou não querem voltar para seus países de origem </a:t>
            </a:r>
            <a:r>
              <a:rPr lang="pt-BR" sz="1400" dirty="0" smtClean="0">
                <a:solidFill>
                  <a:srgbClr val="F4791F"/>
                </a:solidFill>
                <a:latin typeface="Trebuchet MS" panose="020B0603020202020204" pitchFamily="34" charset="0"/>
              </a:rPr>
              <a:t>devido a </a:t>
            </a:r>
            <a:r>
              <a:rPr lang="pt-BR" sz="1400" dirty="0">
                <a:solidFill>
                  <a:srgbClr val="F4791F"/>
                </a:solidFill>
                <a:latin typeface="Trebuchet MS" panose="020B0603020202020204" pitchFamily="34" charset="0"/>
              </a:rPr>
              <a:t>grave violação de direitos humanos que colocam em risco suas vidas, de seus familiares e amigos.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Por isso, buscam refúgio em outros países. Chegam lá sem qualquer perspectiva de futuro, pois não são esperados – aos olhos da sociedade, são até mal vistos.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255947" y="2567120"/>
            <a:ext cx="6716792" cy="2396125"/>
            <a:chOff x="1204047" y="447513"/>
            <a:chExt cx="5579848" cy="2094562"/>
          </a:xfrm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 rot="173274">
              <a:off x="4550726" y="447513"/>
              <a:ext cx="2233169" cy="2094562"/>
            </a:xfrm>
            <a:custGeom>
              <a:avLst/>
              <a:gdLst>
                <a:gd name="T0" fmla="*/ 2147483647 w 4469"/>
                <a:gd name="T1" fmla="*/ 2147483647 h 5281"/>
                <a:gd name="T2" fmla="*/ 2147483647 w 4469"/>
                <a:gd name="T3" fmla="*/ 2147483647 h 5281"/>
                <a:gd name="T4" fmla="*/ 2147483647 w 4469"/>
                <a:gd name="T5" fmla="*/ 2147483647 h 5281"/>
                <a:gd name="T6" fmla="*/ 2147483647 w 4469"/>
                <a:gd name="T7" fmla="*/ 2147483647 h 5281"/>
                <a:gd name="T8" fmla="*/ 2147483647 w 4469"/>
                <a:gd name="T9" fmla="*/ 2147483647 h 5281"/>
                <a:gd name="T10" fmla="*/ 2147483647 w 4469"/>
                <a:gd name="T11" fmla="*/ 2147483647 h 52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9"/>
                <a:gd name="T19" fmla="*/ 0 h 5281"/>
                <a:gd name="T20" fmla="*/ 4469 w 4469"/>
                <a:gd name="T21" fmla="*/ 5281 h 52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9" h="5281">
                  <a:moveTo>
                    <a:pt x="4187" y="1813"/>
                  </a:moveTo>
                  <a:lnTo>
                    <a:pt x="4187" y="1813"/>
                  </a:lnTo>
                  <a:cubicBezTo>
                    <a:pt x="3906" y="531"/>
                    <a:pt x="2188" y="0"/>
                    <a:pt x="1282" y="188"/>
                  </a:cubicBezTo>
                  <a:cubicBezTo>
                    <a:pt x="0" y="469"/>
                    <a:pt x="31" y="2094"/>
                    <a:pt x="313" y="3343"/>
                  </a:cubicBezTo>
                  <a:cubicBezTo>
                    <a:pt x="532" y="4468"/>
                    <a:pt x="1125" y="5280"/>
                    <a:pt x="2125" y="5093"/>
                  </a:cubicBezTo>
                  <a:cubicBezTo>
                    <a:pt x="3343" y="4812"/>
                    <a:pt x="4468" y="3093"/>
                    <a:pt x="4187" y="1813"/>
                  </a:cubicBezTo>
                </a:path>
              </a:pathLst>
            </a:custGeom>
            <a:blipFill>
              <a:blip r:embed="rId3"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Freeform 1"/>
            <p:cNvSpPr>
              <a:spLocks noChangeArrowheads="1"/>
            </p:cNvSpPr>
            <p:nvPr/>
          </p:nvSpPr>
          <p:spPr bwMode="auto">
            <a:xfrm rot="173274">
              <a:off x="1204047" y="447513"/>
              <a:ext cx="2233169" cy="2094562"/>
            </a:xfrm>
            <a:custGeom>
              <a:avLst/>
              <a:gdLst>
                <a:gd name="T0" fmla="*/ 2147483647 w 4469"/>
                <a:gd name="T1" fmla="*/ 2147483647 h 5281"/>
                <a:gd name="T2" fmla="*/ 2147483647 w 4469"/>
                <a:gd name="T3" fmla="*/ 2147483647 h 5281"/>
                <a:gd name="T4" fmla="*/ 2147483647 w 4469"/>
                <a:gd name="T5" fmla="*/ 2147483647 h 5281"/>
                <a:gd name="T6" fmla="*/ 2147483647 w 4469"/>
                <a:gd name="T7" fmla="*/ 2147483647 h 5281"/>
                <a:gd name="T8" fmla="*/ 2147483647 w 4469"/>
                <a:gd name="T9" fmla="*/ 2147483647 h 5281"/>
                <a:gd name="T10" fmla="*/ 2147483647 w 4469"/>
                <a:gd name="T11" fmla="*/ 2147483647 h 52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9"/>
                <a:gd name="T19" fmla="*/ 0 h 5281"/>
                <a:gd name="T20" fmla="*/ 4469 w 4469"/>
                <a:gd name="T21" fmla="*/ 5281 h 52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9" h="5281">
                  <a:moveTo>
                    <a:pt x="4187" y="1813"/>
                  </a:moveTo>
                  <a:lnTo>
                    <a:pt x="4187" y="1813"/>
                  </a:lnTo>
                  <a:cubicBezTo>
                    <a:pt x="3906" y="531"/>
                    <a:pt x="2188" y="0"/>
                    <a:pt x="1282" y="188"/>
                  </a:cubicBezTo>
                  <a:cubicBezTo>
                    <a:pt x="0" y="469"/>
                    <a:pt x="31" y="2094"/>
                    <a:pt x="313" y="3343"/>
                  </a:cubicBezTo>
                  <a:cubicBezTo>
                    <a:pt x="532" y="4468"/>
                    <a:pt x="1125" y="5280"/>
                    <a:pt x="2125" y="5093"/>
                  </a:cubicBezTo>
                  <a:cubicBezTo>
                    <a:pt x="3343" y="4812"/>
                    <a:pt x="4468" y="3093"/>
                    <a:pt x="4187" y="1813"/>
                  </a:cubicBezTo>
                </a:path>
              </a:pathLst>
            </a:custGeom>
            <a:blipFill>
              <a:blip r:embed="rId4"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" name="Diferente de 2"/>
            <p:cNvSpPr/>
            <p:nvPr/>
          </p:nvSpPr>
          <p:spPr>
            <a:xfrm>
              <a:off x="3239384" y="1067724"/>
              <a:ext cx="1504187" cy="846655"/>
            </a:xfrm>
            <a:prstGeom prst="mathNotEqual">
              <a:avLst/>
            </a:prstGeom>
            <a:solidFill>
              <a:srgbClr val="F4791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4741683" y="487273"/>
            <a:ext cx="4157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Já os imigrantes entram em um país estrangeiro com o objetivo de </a:t>
            </a:r>
            <a:r>
              <a:rPr lang="pt-BR" sz="1400" dirty="0">
                <a:solidFill>
                  <a:srgbClr val="F4791F"/>
                </a:solidFill>
                <a:latin typeface="Trebuchet MS" panose="020B0603020202020204" pitchFamily="34" charset="0"/>
              </a:rPr>
              <a:t>residir, trabalhar e estudar, 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mas podem voltar a hora que quiserem para seus locais de origem, sem correrem riscos. Além disso, o novo país e tudo o que há nele o aguarda. </a:t>
            </a:r>
          </a:p>
        </p:txBody>
      </p:sp>
    </p:spTree>
    <p:extLst>
      <p:ext uri="{BB962C8B-B14F-4D97-AF65-F5344CB8AC3E}">
        <p14:creationId xmlns:p14="http://schemas.microsoft.com/office/powerpoint/2010/main" val="217436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389413" y="729456"/>
            <a:ext cx="7886700" cy="9953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 dos Deslocados no Mundo</a:t>
            </a:r>
            <a:endParaRPr lang="pt-BR" sz="15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27138"/>
            <a:ext cx="4619501" cy="293052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just"/>
            <a:r>
              <a:rPr lang="pt-BR" altLang="en-US" sz="165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65.3 Milhões deslocadas por guerras e conflitos</a:t>
            </a:r>
          </a:p>
          <a:p>
            <a:pPr algn="just"/>
            <a:r>
              <a:rPr lang="pt-BR" altLang="en-US" sz="165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34 mil pessoas por dia </a:t>
            </a:r>
            <a:r>
              <a:rPr lang="pt-BR" altLang="en-US" sz="165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tiveram de deixar suas casas por conta de conflito ou perseguição.</a:t>
            </a:r>
          </a:p>
          <a:p>
            <a:pPr algn="just"/>
            <a:r>
              <a:rPr lang="pt-BR" altLang="en-US" sz="165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1 em cada 113 pessoas </a:t>
            </a:r>
            <a:r>
              <a:rPr lang="pt-BR" altLang="en-US" sz="165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no planeta é solicitante de refugio, deslocada interna ou refugiada</a:t>
            </a:r>
          </a:p>
          <a:p>
            <a:pPr algn="just"/>
            <a:r>
              <a:rPr lang="pt-BR" altLang="en-US" sz="165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51% das pessoas refugiadas são crianças </a:t>
            </a:r>
            <a:r>
              <a:rPr lang="pt-BR" altLang="en-US" sz="165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(até 18 anos).</a:t>
            </a:r>
          </a:p>
          <a:p>
            <a:pPr algn="just"/>
            <a:r>
              <a:rPr lang="pt-BR" altLang="en-US" sz="165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98,400 </a:t>
            </a:r>
            <a:r>
              <a:rPr lang="pt-BR" altLang="en-US" sz="165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crianças desacompanhadas ou separadas de seus pais.</a:t>
            </a:r>
          </a:p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2901" y="4643972"/>
            <a:ext cx="6858000" cy="432504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507" y="1795564"/>
            <a:ext cx="4203915" cy="260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85" y="4478431"/>
            <a:ext cx="1898716" cy="66506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447843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42"/>
          <p:cNvSpPr/>
          <p:nvPr/>
        </p:nvSpPr>
        <p:spPr>
          <a:xfrm>
            <a:off x="3576747" y="2925098"/>
            <a:ext cx="75104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1050" dirty="0">
              <a:solidFill>
                <a:srgbClr val="26567F"/>
              </a:solidFill>
              <a:latin typeface="Gotham Book" panose="0200060304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467362"/>
            <a:ext cx="7280030" cy="37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5"/>
          <p:cNvSpPr txBox="1"/>
          <p:nvPr/>
        </p:nvSpPr>
        <p:spPr>
          <a:xfrm>
            <a:off x="4001985" y="629392"/>
            <a:ext cx="4479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PROTEÇÃO 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400" dirty="0" smtClean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endParaRPr lang="pt-BR" sz="1400" dirty="0" smtClean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 pitchFamily="34" charset="0"/>
              </a:rPr>
              <a:t>Os </a:t>
            </a:r>
            <a:r>
              <a:rPr lang="pt-BR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 pitchFamily="34" charset="0"/>
              </a:rPr>
              <a:t>refugiados </a:t>
            </a:r>
            <a:r>
              <a:rPr lang="pt-BR" sz="1600" dirty="0">
                <a:solidFill>
                  <a:srgbClr val="F4791F"/>
                </a:solidFill>
                <a:latin typeface="Trebuchet MS" panose="020B0603020202020204" pitchFamily="34" charset="0"/>
              </a:rPr>
              <a:t>não podem ser devolvidos</a:t>
            </a:r>
            <a:r>
              <a:rPr lang="pt-BR" sz="1400" dirty="0">
                <a:solidFill>
                  <a:srgbClr val="F4791F"/>
                </a:solidFill>
                <a:latin typeface="Trebuchet MS" panose="020B0603020202020204" pitchFamily="34" charset="0"/>
              </a:rPr>
              <a:t> </a:t>
            </a:r>
            <a:r>
              <a:rPr lang="pt-BR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 pitchFamily="34" charset="0"/>
              </a:rPr>
              <a:t>ou </a:t>
            </a:r>
            <a:r>
              <a:rPr lang="pt-BR" sz="1600" dirty="0">
                <a:solidFill>
                  <a:srgbClr val="F4791F"/>
                </a:solidFill>
                <a:latin typeface="Trebuchet MS" panose="020B0603020202020204" pitchFamily="34" charset="0"/>
              </a:rPr>
              <a:t>expulsos</a:t>
            </a:r>
            <a:r>
              <a:rPr lang="pt-BR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 pitchFamily="34" charset="0"/>
              </a:rPr>
              <a:t> pra um país onde haja risco pra eles. Além disso, eles não podem ser</a:t>
            </a:r>
            <a:r>
              <a:rPr lang="pt-BR" sz="1600" dirty="0">
                <a:solidFill>
                  <a:srgbClr val="F4791F"/>
                </a:solidFill>
                <a:latin typeface="Trebuchet MS" panose="020B0603020202020204" pitchFamily="34" charset="0"/>
              </a:rPr>
              <a:t> extraditados</a:t>
            </a:r>
            <a:r>
              <a:rPr lang="pt-BR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 pitchFamily="34" charset="0"/>
              </a:rPr>
              <a:t>, ou seja, voltarem pra seu país de origem</a:t>
            </a:r>
            <a:r>
              <a:rPr lang="pt-BR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 pitchFamily="34" charset="0"/>
              </a:rPr>
              <a:t>.</a:t>
            </a:r>
            <a:endParaRPr lang="pt-BR" sz="1400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 descr="Skärmavbild 2017-03-13 kl. 16.43.43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13" y="0"/>
            <a:ext cx="4094251" cy="496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>
        <a:spAutoFit/>
      </a:bodyPr>
      <a:lstStyle>
        <a:defPPr>
          <a:lnSpc>
            <a:spcPts val="2200"/>
          </a:lnSpc>
          <a:defRPr sz="1800" dirty="0">
            <a:latin typeface="Trebuchet MS" charset="0"/>
            <a:cs typeface="Trebuchet MS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>
        <a:spAutoFit/>
      </a:bodyPr>
      <a:lstStyle>
        <a:defPPr>
          <a:lnSpc>
            <a:spcPts val="2200"/>
          </a:lnSpc>
          <a:defRPr sz="1800" dirty="0">
            <a:latin typeface="Trebuchet MS" charset="0"/>
            <a:cs typeface="Trebuchet MS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6570</TotalTime>
  <Words>878</Words>
  <Application>Microsoft Office PowerPoint</Application>
  <PresentationFormat>Apresentação na tela (16:9)</PresentationFormat>
  <Paragraphs>81</Paragraphs>
  <Slides>19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19</vt:i4>
      </vt:variant>
    </vt:vector>
  </HeadingPairs>
  <TitlesOfParts>
    <vt:vector size="31" baseType="lpstr">
      <vt:lpstr>ＭＳ Ｐゴシック</vt:lpstr>
      <vt:lpstr>Arial</vt:lpstr>
      <vt:lpstr>Calibri</vt:lpstr>
      <vt:lpstr>Gotham Book</vt:lpstr>
      <vt:lpstr>Trebuchet MS</vt:lpstr>
      <vt:lpstr>1_Office Theme</vt:lpstr>
      <vt:lpstr>Office Theme</vt:lpstr>
      <vt:lpstr>2_Office Theme</vt:lpstr>
      <vt:lpstr>3_Office Theme</vt:lpstr>
      <vt:lpstr>4_Office Theme</vt:lpstr>
      <vt:lpstr>5_Office Theme</vt:lpstr>
      <vt:lpstr>7_Office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Perfil dos Deslocados no Mundo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Refugiados no Brasil</vt:lpstr>
      <vt:lpstr>A integração Local como solução duradoura</vt:lpstr>
      <vt:lpstr>Apresentação do PowerPoint</vt:lpstr>
      <vt:lpstr>Apresentação do PowerPoint</vt:lpstr>
      <vt:lpstr>Obrigada!  Isabela Mazão - mazao@unhcr.org Chefe do Escritório do ACNUR em São Paulo     </vt:lpstr>
    </vt:vector>
  </TitlesOfParts>
  <Company>Dupla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Joana Petersen</dc:creator>
  <cp:lastModifiedBy>Daniele</cp:lastModifiedBy>
  <cp:revision>879</cp:revision>
  <cp:lastPrinted>2010-12-28T12:10:35Z</cp:lastPrinted>
  <dcterms:created xsi:type="dcterms:W3CDTF">2011-07-02T22:31:09Z</dcterms:created>
  <dcterms:modified xsi:type="dcterms:W3CDTF">2017-09-12T12:52:21Z</dcterms:modified>
</cp:coreProperties>
</file>